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54" r:id="rId4"/>
    <p:sldMasterId id="2147483667" r:id="rId5"/>
    <p:sldMasterId id="2147483675" r:id="rId6"/>
    <p:sldMasterId id="2147483669" r:id="rId7"/>
  </p:sldMasterIdLst>
  <p:notesMasterIdLst>
    <p:notesMasterId r:id="rId15"/>
  </p:notesMasterIdLst>
  <p:sldIdLst>
    <p:sldId id="398" r:id="rId8"/>
    <p:sldId id="427" r:id="rId9"/>
    <p:sldId id="425" r:id="rId10"/>
    <p:sldId id="426" r:id="rId11"/>
    <p:sldId id="428" r:id="rId12"/>
    <p:sldId id="403" r:id="rId13"/>
    <p:sldId id="39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C7A"/>
    <a:srgbClr val="2E3468"/>
    <a:srgbClr val="292E5B"/>
    <a:srgbClr val="717576"/>
    <a:srgbClr val="214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6405"/>
  </p:normalViewPr>
  <p:slideViewPr>
    <p:cSldViewPr snapToGrid="0">
      <p:cViewPr>
        <p:scale>
          <a:sx n="125" d="100"/>
          <a:sy n="125" d="100"/>
        </p:scale>
        <p:origin x="-80" y="60"/>
      </p:cViewPr>
      <p:guideLst/>
    </p:cSldViewPr>
  </p:slideViewPr>
  <p:outlineViewPr>
    <p:cViewPr>
      <p:scale>
        <a:sx n="33" d="100"/>
        <a:sy n="33" d="100"/>
      </p:scale>
      <p:origin x="0" y="-10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A5C2D-7601-40FB-B1FA-1274A2F5F89B}" type="datetimeFigureOut">
              <a:rPr lang="en-US" smtClean="0"/>
              <a:t>7/8/2026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CCF39-9D8A-4E5D-8CFC-F5C0854B5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2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05174-02B4-284C-9987-665A1BB0C5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1588" y="4530725"/>
            <a:ext cx="9774237" cy="123983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2">
                    <a:lumMod val="25000"/>
                  </a:schemeClr>
                </a:solidFill>
                <a:latin typeface="Montserrat SemiBold" pitchFamily="2" charset="77"/>
              </a:defRPr>
            </a:lvl1pPr>
            <a:lvl2pPr marL="457200" indent="0">
              <a:buNone/>
              <a:defRPr baseline="0">
                <a:solidFill>
                  <a:schemeClr val="bg2">
                    <a:lumMod val="25000"/>
                  </a:schemeClr>
                </a:solidFill>
                <a:latin typeface="Montserrat SemiBold" pitchFamily="2" charset="77"/>
              </a:defRPr>
            </a:lvl2pPr>
            <a:lvl3pPr>
              <a:defRPr baseline="0">
                <a:solidFill>
                  <a:schemeClr val="bg2">
                    <a:lumMod val="25000"/>
                  </a:schemeClr>
                </a:solidFill>
                <a:latin typeface="Montserrat SemiBold" pitchFamily="2" charset="77"/>
              </a:defRPr>
            </a:lvl3pPr>
            <a:lvl4pPr>
              <a:defRPr baseline="0">
                <a:solidFill>
                  <a:schemeClr val="bg2">
                    <a:lumMod val="25000"/>
                  </a:schemeClr>
                </a:solidFill>
                <a:latin typeface="Montserrat SemiBold" pitchFamily="2" charset="77"/>
              </a:defRPr>
            </a:lvl4pPr>
            <a:lvl5pPr>
              <a:defRPr baseline="0">
                <a:solidFill>
                  <a:schemeClr val="bg2">
                    <a:lumMod val="25000"/>
                  </a:schemeClr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73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200B-DACE-4648-A249-5FFFEE08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25" y="787791"/>
            <a:ext cx="11365949" cy="45301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214288"/>
                </a:solidFill>
                <a:latin typeface="Montserrat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6CFDCF-6598-E34F-989F-88480C26AC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46288"/>
            <a:ext cx="10515600" cy="38417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defRPr>
            </a:lvl1pPr>
            <a:lvl2pPr>
              <a:defRPr baseline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defRPr>
            </a:lvl2pPr>
            <a:lvl3pPr>
              <a:defRPr baseline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defRPr>
            </a:lvl3pPr>
            <a:lvl4pPr>
              <a:defRPr baseline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defRPr>
            </a:lvl4pPr>
            <a:lvl5pPr>
              <a:defRPr baseline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835E55-D0EB-634E-AB09-ACBA46DDB191}"/>
              </a:ext>
            </a:extLst>
          </p:cNvPr>
          <p:cNvGrpSpPr/>
          <p:nvPr userDrawn="1"/>
        </p:nvGrpSpPr>
        <p:grpSpPr>
          <a:xfrm>
            <a:off x="413025" y="585894"/>
            <a:ext cx="11365950" cy="773785"/>
            <a:chOff x="3373677" y="571826"/>
            <a:chExt cx="4966569" cy="77378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490ED0C-65F7-6E4D-81AB-D56AC3E099C2}"/>
                </a:ext>
              </a:extLst>
            </p:cNvPr>
            <p:cNvGrpSpPr/>
            <p:nvPr/>
          </p:nvGrpSpPr>
          <p:grpSpPr>
            <a:xfrm>
              <a:off x="3373677" y="571826"/>
              <a:ext cx="4966569" cy="27432"/>
              <a:chOff x="3373677" y="571826"/>
              <a:chExt cx="4966569" cy="2743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61CFCD-D020-BE4C-BECE-02BC0348DB73}"/>
                  </a:ext>
                </a:extLst>
              </p:cNvPr>
              <p:cNvSpPr/>
              <p:nvPr userDrawn="1"/>
            </p:nvSpPr>
            <p:spPr>
              <a:xfrm flipV="1">
                <a:off x="3373677" y="571826"/>
                <a:ext cx="393192" cy="27432"/>
              </a:xfrm>
              <a:prstGeom prst="rect">
                <a:avLst/>
              </a:prstGeom>
              <a:solidFill>
                <a:srgbClr val="7175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67F969-8A03-B048-AEBD-9C12DA0AA237}"/>
                  </a:ext>
                </a:extLst>
              </p:cNvPr>
              <p:cNvSpPr/>
              <p:nvPr userDrawn="1"/>
            </p:nvSpPr>
            <p:spPr>
              <a:xfrm flipV="1">
                <a:off x="3851753" y="571826"/>
                <a:ext cx="4488493" cy="27432"/>
              </a:xfrm>
              <a:prstGeom prst="rect">
                <a:avLst/>
              </a:prstGeom>
              <a:solidFill>
                <a:srgbClr val="7175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6E5E2E-7D1D-D047-9AB8-B31D14056A1A}"/>
                </a:ext>
              </a:extLst>
            </p:cNvPr>
            <p:cNvGrpSpPr/>
            <p:nvPr/>
          </p:nvGrpSpPr>
          <p:grpSpPr>
            <a:xfrm flipH="1">
              <a:off x="3373677" y="1318179"/>
              <a:ext cx="4966569" cy="27432"/>
              <a:chOff x="3373677" y="1318179"/>
              <a:chExt cx="4966569" cy="274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AFA609A-97CD-7742-BFBD-D85FA2E36682}"/>
                  </a:ext>
                </a:extLst>
              </p:cNvPr>
              <p:cNvSpPr/>
              <p:nvPr userDrawn="1"/>
            </p:nvSpPr>
            <p:spPr>
              <a:xfrm flipH="1">
                <a:off x="3373677" y="1318179"/>
                <a:ext cx="393192" cy="27432"/>
              </a:xfrm>
              <a:prstGeom prst="rect">
                <a:avLst/>
              </a:prstGeom>
              <a:solidFill>
                <a:srgbClr val="7175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E9C8FE-2B19-9F46-9446-30328FDF09BC}"/>
                  </a:ext>
                </a:extLst>
              </p:cNvPr>
              <p:cNvSpPr/>
              <p:nvPr userDrawn="1"/>
            </p:nvSpPr>
            <p:spPr>
              <a:xfrm flipH="1">
                <a:off x="3851753" y="1318179"/>
                <a:ext cx="4488493" cy="27432"/>
              </a:xfrm>
              <a:prstGeom prst="rect">
                <a:avLst/>
              </a:prstGeom>
              <a:solidFill>
                <a:srgbClr val="7175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D6A272A-0B25-B443-85CE-778B6B17C056}"/>
              </a:ext>
            </a:extLst>
          </p:cNvPr>
          <p:cNvSpPr/>
          <p:nvPr userDrawn="1"/>
        </p:nvSpPr>
        <p:spPr>
          <a:xfrm>
            <a:off x="659929" y="2046288"/>
            <a:ext cx="45719" cy="3841750"/>
          </a:xfrm>
          <a:prstGeom prst="rect">
            <a:avLst/>
          </a:prstGeom>
          <a:solidFill>
            <a:srgbClr val="214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8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200B-DACE-4648-A249-5FFFEE08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25" y="787791"/>
            <a:ext cx="11365949" cy="45301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214288"/>
                </a:solidFill>
                <a:latin typeface="Montserrat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6CFDCF-6598-E34F-989F-88480C26AC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025" y="2046288"/>
            <a:ext cx="10515600" cy="38417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defRPr>
            </a:lvl1pPr>
            <a:lvl2pPr>
              <a:defRPr baseline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defRPr>
            </a:lvl2pPr>
            <a:lvl3pPr>
              <a:defRPr baseline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defRPr>
            </a:lvl3pPr>
            <a:lvl4pPr>
              <a:defRPr baseline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defRPr>
            </a:lvl4pPr>
            <a:lvl5pPr>
              <a:defRPr baseline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80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aragraph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907BC-7315-7E47-8EF5-01F4C796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26" y="787791"/>
            <a:ext cx="6763796" cy="45301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214288"/>
                </a:solidFill>
                <a:latin typeface="Montserrat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51B2A6-40C5-4A43-8E72-38854D9DC9B5}"/>
              </a:ext>
            </a:extLst>
          </p:cNvPr>
          <p:cNvGrpSpPr/>
          <p:nvPr userDrawn="1"/>
        </p:nvGrpSpPr>
        <p:grpSpPr>
          <a:xfrm>
            <a:off x="413026" y="585894"/>
            <a:ext cx="6763796" cy="773785"/>
            <a:chOff x="3373677" y="571826"/>
            <a:chExt cx="4966569" cy="7737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170BA4B-5720-FB45-BB99-4568EB764966}"/>
                </a:ext>
              </a:extLst>
            </p:cNvPr>
            <p:cNvGrpSpPr/>
            <p:nvPr/>
          </p:nvGrpSpPr>
          <p:grpSpPr>
            <a:xfrm>
              <a:off x="3373677" y="571826"/>
              <a:ext cx="4966569" cy="27432"/>
              <a:chOff x="3373677" y="571826"/>
              <a:chExt cx="4966569" cy="2743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D527BE-FBB6-7C43-A79D-DB40F33AFF67}"/>
                  </a:ext>
                </a:extLst>
              </p:cNvPr>
              <p:cNvSpPr/>
              <p:nvPr userDrawn="1"/>
            </p:nvSpPr>
            <p:spPr>
              <a:xfrm flipV="1">
                <a:off x="3373677" y="571826"/>
                <a:ext cx="393192" cy="27432"/>
              </a:xfrm>
              <a:prstGeom prst="rect">
                <a:avLst/>
              </a:prstGeom>
              <a:solidFill>
                <a:srgbClr val="7175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366E03-D7FA-9943-8781-F074B7FF6CA4}"/>
                  </a:ext>
                </a:extLst>
              </p:cNvPr>
              <p:cNvSpPr/>
              <p:nvPr userDrawn="1"/>
            </p:nvSpPr>
            <p:spPr>
              <a:xfrm flipV="1">
                <a:off x="3851753" y="571826"/>
                <a:ext cx="4488493" cy="27432"/>
              </a:xfrm>
              <a:prstGeom prst="rect">
                <a:avLst/>
              </a:prstGeom>
              <a:solidFill>
                <a:srgbClr val="7175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A03DE2-0416-E145-82F9-6D988E8512BC}"/>
                </a:ext>
              </a:extLst>
            </p:cNvPr>
            <p:cNvGrpSpPr/>
            <p:nvPr/>
          </p:nvGrpSpPr>
          <p:grpSpPr>
            <a:xfrm flipH="1">
              <a:off x="3373677" y="1318179"/>
              <a:ext cx="4966569" cy="27432"/>
              <a:chOff x="3373677" y="1318179"/>
              <a:chExt cx="4966569" cy="2743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8E5C302-0E01-024B-8313-D29BCD847B35}"/>
                  </a:ext>
                </a:extLst>
              </p:cNvPr>
              <p:cNvSpPr/>
              <p:nvPr userDrawn="1"/>
            </p:nvSpPr>
            <p:spPr>
              <a:xfrm flipH="1">
                <a:off x="3373677" y="1318179"/>
                <a:ext cx="393192" cy="27432"/>
              </a:xfrm>
              <a:prstGeom prst="rect">
                <a:avLst/>
              </a:prstGeom>
              <a:solidFill>
                <a:srgbClr val="7175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6B9B0E4-7E2A-134B-89D8-0B2306CCBD01}"/>
                  </a:ext>
                </a:extLst>
              </p:cNvPr>
              <p:cNvSpPr/>
              <p:nvPr userDrawn="1"/>
            </p:nvSpPr>
            <p:spPr>
              <a:xfrm flipH="1">
                <a:off x="3851753" y="1318179"/>
                <a:ext cx="4488493" cy="27432"/>
              </a:xfrm>
              <a:prstGeom prst="rect">
                <a:avLst/>
              </a:prstGeom>
              <a:solidFill>
                <a:srgbClr val="7175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88451-953E-A74F-A5B6-3C92A7837DF9}"/>
              </a:ext>
            </a:extLst>
          </p:cNvPr>
          <p:cNvSpPr/>
          <p:nvPr userDrawn="1"/>
        </p:nvSpPr>
        <p:spPr>
          <a:xfrm>
            <a:off x="659929" y="2046288"/>
            <a:ext cx="45719" cy="3841750"/>
          </a:xfrm>
          <a:prstGeom prst="rect">
            <a:avLst/>
          </a:prstGeom>
          <a:solidFill>
            <a:srgbClr val="214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3600EA-B6D1-5A40-B2F7-AD63630C1B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79603" y="787791"/>
            <a:ext cx="4222468" cy="499403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267C309-31B4-364F-9897-C06C52D16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46288"/>
            <a:ext cx="6338621" cy="38417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defRPr>
            </a:lvl1pPr>
            <a:lvl2pPr>
              <a:defRPr baseline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defRPr>
            </a:lvl2pPr>
            <a:lvl3pPr>
              <a:defRPr baseline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defRPr>
            </a:lvl3pPr>
            <a:lvl4pPr>
              <a:defRPr baseline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defRPr>
            </a:lvl4pPr>
            <a:lvl5pPr>
              <a:defRPr baseline="0">
                <a:solidFill>
                  <a:schemeClr val="bg2">
                    <a:lumMod val="25000"/>
                  </a:schemeClr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AAF0A2-259C-614D-85E5-334699B043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603" y="951887"/>
            <a:ext cx="4229100" cy="63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882CF4-0B9A-C547-A555-4A672D30FC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679603" y="5588332"/>
            <a:ext cx="42291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5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907BC-7315-7E47-8EF5-01F4C796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89" y="1561514"/>
            <a:ext cx="9145972" cy="3643532"/>
          </a:xfrm>
          <a:prstGeom prst="rect">
            <a:avLst/>
          </a:prstGeom>
        </p:spPr>
        <p:txBody>
          <a:bodyPr/>
          <a:lstStyle>
            <a:lvl1pPr>
              <a:defRPr sz="7000" baseline="0">
                <a:solidFill>
                  <a:srgbClr val="214288"/>
                </a:solidFill>
                <a:latin typeface="Montserrat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75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5CF9E6-A02C-0B4B-B216-42A6EBA830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5082"/>
            <a:ext cx="12192000" cy="61264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5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21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11601-B867-C947-85A9-8B24CE529C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56586" y="4550925"/>
            <a:ext cx="4467225" cy="73501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defRPr>
            </a:lvl1pPr>
            <a:lvl2pPr>
              <a:defRPr baseline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defRPr>
            </a:lvl2pPr>
            <a:lvl3pPr>
              <a:defRPr baseline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defRPr>
            </a:lvl3pPr>
            <a:lvl4pPr>
              <a:defRPr baseline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defRPr>
            </a:lvl4pPr>
            <a:lvl5pPr>
              <a:defRPr baseline="0">
                <a:solidFill>
                  <a:schemeClr val="bg2">
                    <a:lumMod val="25000"/>
                  </a:schemeClr>
                </a:solidFill>
                <a:latin typeface="Montserrat Medium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613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62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DB8483-CE86-5C40-9FCE-6C6E76E64F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5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05DC36-BB83-FB4F-A3B5-1CC7E1A8E2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32966"/>
            <a:ext cx="12192000" cy="225034"/>
          </a:xfrm>
          <a:prstGeom prst="rect">
            <a:avLst/>
          </a:prstGeom>
        </p:spPr>
      </p:pic>
      <p:pic>
        <p:nvPicPr>
          <p:cNvPr id="12" name="m_7606573276675376362Picture 1" descr="ii_1999b2937fd4cff3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64" y="2508684"/>
            <a:ext cx="6976872" cy="184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05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B2DDA-D729-154E-BD4B-A29656F4E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802AF-0595-A348-8556-63E6AE246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127E-BBF2-9D45-8AB5-B4034A6D46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754F44-8CC6-B54E-A385-6A319FC0BB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225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3EF739-CAB7-3341-8C6E-3F2E92411AA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0770C14-858B-7949-B58A-88BD87F7860D}"/>
              </a:ext>
            </a:extLst>
          </p:cNvPr>
          <p:cNvSpPr txBox="1">
            <a:spLocks/>
          </p:cNvSpPr>
          <p:nvPr userDrawn="1"/>
        </p:nvSpPr>
        <p:spPr>
          <a:xfrm>
            <a:off x="9330847" y="641395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29127E-BBF2-9D45-8AB5-B4034A6D4669}" type="slidenum">
              <a:rPr lang="en-US" b="0" i="0" smtClean="0">
                <a:latin typeface="Montserrat Medium" pitchFamily="2" charset="77"/>
              </a:rPr>
              <a:pPr algn="r"/>
              <a:t>‹#›</a:t>
            </a:fld>
            <a:endParaRPr lang="en-US" b="0" i="0" dirty="0">
              <a:latin typeface="Montserrat Medium" pitchFamily="2" charset="77"/>
            </a:endParaRPr>
          </a:p>
        </p:txBody>
      </p:sp>
      <p:pic>
        <p:nvPicPr>
          <p:cNvPr id="10" name="m_7606573276675376362Picture 1" descr="ii_1999b2937fd4cff31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5219"/>
            <a:ext cx="2057400" cy="54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81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7" r:id="rId2"/>
    <p:sldLayoutId id="2147483672" r:id="rId3"/>
    <p:sldLayoutId id="2147483673" r:id="rId4"/>
    <p:sldLayoutId id="2147483674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107D32-D070-744E-889A-63A9C7FD1D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5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8D63F3-AE2A-4D4F-A7B2-70994625D2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32966"/>
            <a:ext cx="12192000" cy="22503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00E738-D2D5-7B48-9B8B-D073592A9E98}"/>
              </a:ext>
            </a:extLst>
          </p:cNvPr>
          <p:cNvSpPr txBox="1">
            <a:spLocks/>
          </p:cNvSpPr>
          <p:nvPr userDrawn="1"/>
        </p:nvSpPr>
        <p:spPr>
          <a:xfrm>
            <a:off x="4180389" y="3136232"/>
            <a:ext cx="3831222" cy="5855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kern="1200" baseline="0">
                <a:solidFill>
                  <a:srgbClr val="214288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000" b="0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5000" b="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5000" b="0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m_7606573276675376362Picture 1" descr="ii_1999b2937fd4cff3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04" y="1671302"/>
            <a:ext cx="3822192" cy="100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10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DB8483-CE86-5C40-9FCE-6C6E76E64F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5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05DC36-BB83-FB4F-A3B5-1CC7E1A8E2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32966"/>
            <a:ext cx="12192000" cy="225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3BE8D-C66F-8042-B8D1-B981F1D8FC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9890" y="3213725"/>
            <a:ext cx="746536" cy="2888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43D2C8-5C75-D14F-BB15-7B6FCF2914DF}"/>
              </a:ext>
            </a:extLst>
          </p:cNvPr>
          <p:cNvSpPr txBox="1"/>
          <p:nvPr userDrawn="1"/>
        </p:nvSpPr>
        <p:spPr>
          <a:xfrm>
            <a:off x="4446425" y="3263427"/>
            <a:ext cx="385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 latinLnBrk="0"/>
            <a:r>
              <a:rPr lang="en-US" sz="1800" b="1" i="0" kern="1200" baseline="0" dirty="0" smtClean="0">
                <a:solidFill>
                  <a:srgbClr val="21428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Hospital: (201</a:t>
            </a:r>
            <a:r>
              <a:rPr lang="en-US" sz="1800" b="1" i="0" kern="1200" baseline="0" dirty="0">
                <a:solidFill>
                  <a:srgbClr val="21428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392-3100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2BA637-4D98-F24D-AEF3-1BFA552E9E0F}"/>
              </a:ext>
            </a:extLst>
          </p:cNvPr>
          <p:cNvSpPr txBox="1"/>
          <p:nvPr userDrawn="1"/>
        </p:nvSpPr>
        <p:spPr>
          <a:xfrm>
            <a:off x="4446425" y="3856877"/>
            <a:ext cx="491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 latinLnBrk="0"/>
            <a:r>
              <a:rPr lang="en-US" sz="1800" b="1" i="0" kern="1200" baseline="0" dirty="0">
                <a:solidFill>
                  <a:srgbClr val="21428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Emergency </a:t>
            </a:r>
            <a:r>
              <a:rPr lang="en-US" sz="1800" b="1" i="0" kern="1200" baseline="0" dirty="0" smtClean="0">
                <a:solidFill>
                  <a:srgbClr val="21428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Room:	 (201</a:t>
            </a:r>
            <a:r>
              <a:rPr lang="en-US" sz="1800" b="1" i="0" kern="1200" baseline="0" dirty="0">
                <a:solidFill>
                  <a:srgbClr val="21428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392-3210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10D7BF-5455-AC4B-B345-6F72B041A737}"/>
              </a:ext>
            </a:extLst>
          </p:cNvPr>
          <p:cNvSpPr txBox="1"/>
          <p:nvPr userDrawn="1"/>
        </p:nvSpPr>
        <p:spPr>
          <a:xfrm>
            <a:off x="4446425" y="4405498"/>
            <a:ext cx="405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 latinLnBrk="0"/>
            <a:r>
              <a:rPr lang="en-US" sz="1800" b="1" i="0" kern="1200" baseline="0" dirty="0" smtClean="0">
                <a:solidFill>
                  <a:srgbClr val="21428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Fax: (201</a:t>
            </a:r>
            <a:r>
              <a:rPr lang="en-US" sz="1800" b="1" i="0" kern="1200" baseline="0" dirty="0">
                <a:solidFill>
                  <a:srgbClr val="21428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392-3527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DC51AF-A77B-FF41-B748-B403A3382587}"/>
              </a:ext>
            </a:extLst>
          </p:cNvPr>
          <p:cNvSpPr txBox="1"/>
          <p:nvPr userDrawn="1"/>
        </p:nvSpPr>
        <p:spPr>
          <a:xfrm>
            <a:off x="4446425" y="5466438"/>
            <a:ext cx="368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 latinLnBrk="0"/>
            <a:r>
              <a:rPr lang="en-US" sz="1800" b="1" i="0" kern="1200" baseline="0" dirty="0" smtClean="0">
                <a:solidFill>
                  <a:srgbClr val="21428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55 </a:t>
            </a:r>
            <a:r>
              <a:rPr lang="en-US" sz="1800" b="1" i="0" kern="1200" baseline="0" dirty="0">
                <a:solidFill>
                  <a:srgbClr val="21428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Meadowlands Parkway</a:t>
            </a:r>
            <a:r>
              <a:rPr lang="en-US" baseline="0" dirty="0">
                <a:solidFill>
                  <a:srgbClr val="214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aseline="0" dirty="0">
                <a:solidFill>
                  <a:srgbClr val="214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0" kern="1200" baseline="0" dirty="0">
                <a:solidFill>
                  <a:srgbClr val="21428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Secaucus, </a:t>
            </a:r>
            <a:r>
              <a:rPr lang="en-US" sz="1800" b="1" i="0" kern="1200" baseline="0" dirty="0" smtClean="0">
                <a:solidFill>
                  <a:srgbClr val="21428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 Jersey </a:t>
            </a:r>
            <a:r>
              <a:rPr lang="en-US" sz="1800" b="1" i="0" kern="1200" baseline="0" dirty="0">
                <a:solidFill>
                  <a:srgbClr val="21428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07094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D3F238-EF3F-1245-BBDD-0DA7C5F3D1D6}"/>
              </a:ext>
            </a:extLst>
          </p:cNvPr>
          <p:cNvSpPr txBox="1"/>
          <p:nvPr userDrawn="1"/>
        </p:nvSpPr>
        <p:spPr>
          <a:xfrm>
            <a:off x="4446425" y="4935968"/>
            <a:ext cx="443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 latinLnBrk="0"/>
            <a:r>
              <a:rPr lang="en-US" sz="1800" b="1" i="0" kern="1200" baseline="0" dirty="0" smtClean="0">
                <a:solidFill>
                  <a:srgbClr val="214288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Email: info@hudsonregionalhospital.com</a:t>
            </a:r>
            <a:endParaRPr lang="en-US" sz="1800" b="1" i="0" kern="1200" baseline="0" dirty="0">
              <a:solidFill>
                <a:srgbClr val="214288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m_7606573276675376362Picture 1" descr="ii_1999b2937fd4cff3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36" y="1105607"/>
            <a:ext cx="4681728" cy="123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68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EAE756-9013-5F4A-B8E1-F3D0261B2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8882" y="726742"/>
            <a:ext cx="9774237" cy="1239838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4, 2026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  <a:endParaRPr lang="en-US" sz="5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7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700070"/>
            <a:ext cx="10515600" cy="3841750"/>
          </a:xfrm>
        </p:spPr>
        <p:txBody>
          <a:bodyPr/>
          <a:lstStyle/>
          <a:p>
            <a:pPr marL="457200" algn="just">
              <a:spcBef>
                <a:spcPts val="30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</a:p>
          <a:p>
            <a:pPr marL="457200" algn="just">
              <a:spcBef>
                <a:spcPts val="3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Overview </a:t>
            </a:r>
          </a:p>
          <a:p>
            <a:pPr marL="457200" algn="just">
              <a:spcBef>
                <a:spcPts val="3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Impact &amp; Outreach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7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HIGHLIGHTS OF THE YEAR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491117"/>
            <a:ext cx="10515600" cy="384175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Streamlined operations to maximize workflow efficiency, optimize resource allocation, and improve overall patient care delivery.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System-Wide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Upgraded core clinical facilities and advanced system’s network to improve patient care.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Specialty Care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Broadened clinical services to offer advanced treatments and expert care closer to home.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Health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Partnered with local community health programs to promote wellness, education, and preventative care.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7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719915"/>
            <a:ext cx="10515600" cy="3841750"/>
          </a:xfrm>
        </p:spPr>
        <p:txBody>
          <a:bodyPr/>
          <a:lstStyle/>
          <a:p>
            <a:pPr lvl="0">
              <a:spcBef>
                <a:spcPts val="3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Baker Tilly 2025 Audit: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independent financial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Statistics: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perational trend comparisons.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Analysis: </a:t>
            </a:r>
          </a:p>
          <a:p>
            <a:pPr lvl="2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Day Surgery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12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Room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7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26" y="632669"/>
            <a:ext cx="11365949" cy="453016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OUTREACH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3025" y="1466623"/>
            <a:ext cx="10515600" cy="3841750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Education: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Awarded academic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scholarships for local students pursuing healthcare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careers.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Preventive Care: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Hosted free health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creenings and wellness classes to improve community health.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Health Awareness: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Promoted mental health education and early intervention. </a:t>
            </a:r>
          </a:p>
          <a:p>
            <a:pPr marL="0" indent="0">
              <a:lnSpc>
                <a:spcPct val="5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363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FOR 2026</a:t>
            </a: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endParaRPr lang="en-US" b="1" dirty="0" smtClean="0">
              <a:solidFill>
                <a:srgbClr val="363C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Recovery Initiative: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launched to help connect individuals experiencing substance abuse disorder with treatment and recovery services.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2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1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125569"/>
      </p:ext>
    </p:extLst>
  </p:cSld>
  <p:clrMapOvr>
    <a:masterClrMapping/>
  </p:clrMapOvr>
</p:sld>
</file>

<file path=ppt/theme/theme1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12A541BCA14BABF5334EDCB9B98F" ma:contentTypeVersion="8" ma:contentTypeDescription="Create a new document." ma:contentTypeScope="" ma:versionID="0179039bd2e56a8888fa10f59acef3c5">
  <xsd:schema xmlns:xsd="http://www.w3.org/2001/XMLSchema" xmlns:xs="http://www.w3.org/2001/XMLSchema" xmlns:p="http://schemas.microsoft.com/office/2006/metadata/properties" xmlns:ns3="941bd583-7cb4-4687-ae11-e5a23688577a" targetNamespace="http://schemas.microsoft.com/office/2006/metadata/properties" ma:root="true" ma:fieldsID="48555e4aa04fe42c498afbfdfccadb77" ns3:_="">
    <xsd:import namespace="941bd583-7cb4-4687-ae11-e5a2368857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bd583-7cb4-4687-ae11-e5a2368857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BB42AB-373A-4E67-AC19-1B2A428300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6C3D0A-2116-40BC-9BAE-DB3AE8E4DBF6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941bd583-7cb4-4687-ae11-e5a23688577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1D3D38-B1D7-4ACB-8416-A4291E800F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1bd583-7cb4-4687-ae11-e5a2368857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10509</TotalTime>
  <Words>192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Montserrat Light</vt:lpstr>
      <vt:lpstr>Montserrat Medium</vt:lpstr>
      <vt:lpstr>Montserrat SemiBold</vt:lpstr>
      <vt:lpstr>Times New Roman</vt:lpstr>
      <vt:lpstr>Logo</vt:lpstr>
      <vt:lpstr>1_Custom Design</vt:lpstr>
      <vt:lpstr>Custom Design</vt:lpstr>
      <vt:lpstr>2_Custom Design</vt:lpstr>
      <vt:lpstr>PowerPoint Presentation</vt:lpstr>
      <vt:lpstr>AGENDA</vt:lpstr>
      <vt:lpstr>KEY HIGHLIGHTS OF THE YEAR</vt:lpstr>
      <vt:lpstr>FINANCIALS</vt:lpstr>
      <vt:lpstr>COMMUNITY OUTREACH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Hudson Regional Hospital</dc:title>
  <dc:creator>George Matyjewicz</dc:creator>
  <cp:lastModifiedBy>Stephanie Martinez</cp:lastModifiedBy>
  <cp:revision>276</cp:revision>
  <cp:lastPrinted>2018-05-04T15:14:27Z</cp:lastPrinted>
  <dcterms:created xsi:type="dcterms:W3CDTF">2018-04-04T14:02:50Z</dcterms:created>
  <dcterms:modified xsi:type="dcterms:W3CDTF">2026-07-08T21:00:35Z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0x01010044BC12A541BCA14BABF5334EDCB9B98F</vt:lpwstr>
  </property>
</Properties>
</file>